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2" autoAdjust="0"/>
    <p:restoredTop sz="94660"/>
  </p:normalViewPr>
  <p:slideViewPr>
    <p:cSldViewPr>
      <p:cViewPr>
        <p:scale>
          <a:sx n="63" d="100"/>
          <a:sy n="63" d="100"/>
        </p:scale>
        <p:origin x="-1584" y="-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6823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50884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2726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29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4195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4885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746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7867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83502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247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7421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040DE-1371-40B0-B873-94CD08615225}" type="datetimeFigureOut">
              <a:rPr lang="es-CO" smtClean="0"/>
              <a:t>16/04/2013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ECEB4-98E2-4956-8C0B-4BCF3CC0146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081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/>
          <p:nvPr/>
        </p:nvSpPr>
        <p:spPr>
          <a:xfrm>
            <a:off x="5580112" y="3906834"/>
            <a:ext cx="1972540" cy="903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15 Rectángulo"/>
          <p:cNvSpPr/>
          <p:nvPr/>
        </p:nvSpPr>
        <p:spPr>
          <a:xfrm>
            <a:off x="3720767" y="3947278"/>
            <a:ext cx="1499305" cy="86352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13 Rectángulo"/>
          <p:cNvSpPr/>
          <p:nvPr/>
        </p:nvSpPr>
        <p:spPr>
          <a:xfrm>
            <a:off x="1295636" y="4731815"/>
            <a:ext cx="1972540" cy="10156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14 Rectángulo"/>
          <p:cNvSpPr/>
          <p:nvPr/>
        </p:nvSpPr>
        <p:spPr>
          <a:xfrm>
            <a:off x="1195805" y="5925180"/>
            <a:ext cx="1972540" cy="6001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12 Rectángulo"/>
          <p:cNvSpPr/>
          <p:nvPr/>
        </p:nvSpPr>
        <p:spPr>
          <a:xfrm>
            <a:off x="1317478" y="3907327"/>
            <a:ext cx="1972540" cy="6001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11 Rectángulo"/>
          <p:cNvSpPr/>
          <p:nvPr/>
        </p:nvSpPr>
        <p:spPr>
          <a:xfrm>
            <a:off x="2915816" y="1940847"/>
            <a:ext cx="2664296" cy="6001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1 CuadroTexto"/>
          <p:cNvSpPr txBox="1"/>
          <p:nvPr/>
        </p:nvSpPr>
        <p:spPr>
          <a:xfrm>
            <a:off x="2843808" y="1216085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Encuentro de voces y representación de lo colectivo. </a:t>
            </a:r>
            <a:endParaRPr lang="es-CO" sz="1200" dirty="0"/>
          </a:p>
        </p:txBody>
      </p:sp>
      <p:sp>
        <p:nvSpPr>
          <p:cNvPr id="3" name="2 CuadroTexto"/>
          <p:cNvSpPr txBox="1"/>
          <p:nvPr/>
        </p:nvSpPr>
        <p:spPr>
          <a:xfrm>
            <a:off x="2915816" y="1940847"/>
            <a:ext cx="25922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La voz se convierte en un elemento plástico, definiendo los diferente estilos dentro de la narración. </a:t>
            </a:r>
            <a:endParaRPr lang="es-CO" sz="1100" dirty="0"/>
          </a:p>
        </p:txBody>
      </p:sp>
      <p:sp>
        <p:nvSpPr>
          <p:cNvPr id="4" name="3 CuadroTexto"/>
          <p:cNvSpPr txBox="1"/>
          <p:nvPr/>
        </p:nvSpPr>
        <p:spPr>
          <a:xfrm>
            <a:off x="3779912" y="2855847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La voz del pueblo</a:t>
            </a:r>
            <a:endParaRPr lang="es-CO" sz="1200" dirty="0"/>
          </a:p>
        </p:txBody>
      </p:sp>
      <p:sp>
        <p:nvSpPr>
          <p:cNvPr id="5" name="4 CuadroTexto"/>
          <p:cNvSpPr txBox="1"/>
          <p:nvPr/>
        </p:nvSpPr>
        <p:spPr>
          <a:xfrm>
            <a:off x="1259632" y="3933641"/>
            <a:ext cx="208823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El pueblo es el personaje central. Es colectivo y tipificado y se compone por las animas. </a:t>
            </a:r>
            <a:endParaRPr lang="es-CO" sz="1100" dirty="0"/>
          </a:p>
        </p:txBody>
      </p:sp>
      <p:sp>
        <p:nvSpPr>
          <p:cNvPr id="6" name="5 CuadroTexto"/>
          <p:cNvSpPr txBox="1"/>
          <p:nvPr/>
        </p:nvSpPr>
        <p:spPr>
          <a:xfrm>
            <a:off x="1259632" y="4731816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 smtClean="0"/>
              <a:t>La colectividad esta compuesta por diversos personajes con una individualidad bien definida. </a:t>
            </a:r>
            <a:endParaRPr lang="es-CO" sz="1200" dirty="0"/>
          </a:p>
        </p:txBody>
      </p:sp>
      <p:sp>
        <p:nvSpPr>
          <p:cNvPr id="7" name="6 CuadroTexto"/>
          <p:cNvSpPr txBox="1"/>
          <p:nvPr/>
        </p:nvSpPr>
        <p:spPr>
          <a:xfrm>
            <a:off x="1259632" y="5948263"/>
            <a:ext cx="20085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Tras esta se logra un dialogo ideológico y social</a:t>
            </a:r>
            <a:r>
              <a:rPr lang="es-CO" dirty="0" smtClean="0"/>
              <a:t>. </a:t>
            </a:r>
            <a:endParaRPr lang="es-CO" dirty="0"/>
          </a:p>
        </p:txBody>
      </p:sp>
      <p:sp>
        <p:nvSpPr>
          <p:cNvPr id="8" name="7 CuadroTexto"/>
          <p:cNvSpPr txBox="1"/>
          <p:nvPr/>
        </p:nvSpPr>
        <p:spPr>
          <a:xfrm>
            <a:off x="3823596" y="3947279"/>
            <a:ext cx="14684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 smtClean="0"/>
              <a:t>Se caracteriza por los rumores, que se dan por el poder de la oralidad. </a:t>
            </a:r>
            <a:endParaRPr lang="es-CO" sz="1050" dirty="0"/>
          </a:p>
        </p:txBody>
      </p:sp>
      <p:sp>
        <p:nvSpPr>
          <p:cNvPr id="9" name="8 CuadroTexto"/>
          <p:cNvSpPr txBox="1"/>
          <p:nvPr/>
        </p:nvSpPr>
        <p:spPr>
          <a:xfrm>
            <a:off x="5680444" y="3933641"/>
            <a:ext cx="141183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El pueblo solo interactúa con Pedro Paramo a través de los revolucionarios</a:t>
            </a:r>
            <a:r>
              <a:rPr lang="es-CO" dirty="0" smtClean="0"/>
              <a:t>. </a:t>
            </a:r>
            <a:endParaRPr lang="es-CO" dirty="0"/>
          </a:p>
        </p:txBody>
      </p:sp>
      <p:sp>
        <p:nvSpPr>
          <p:cNvPr id="10" name="9 CuadroTexto"/>
          <p:cNvSpPr txBox="1"/>
          <p:nvPr/>
        </p:nvSpPr>
        <p:spPr>
          <a:xfrm>
            <a:off x="1763688" y="86530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i="1" dirty="0"/>
              <a:t>Pedro Páramo</a:t>
            </a:r>
            <a:r>
              <a:rPr lang="es-CO" dirty="0"/>
              <a:t> de Juan Rulfo: Un encuentro de voces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1847102" y="384587"/>
            <a:ext cx="51845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 smtClean="0"/>
              <a:t>La identidad cultural se da tras la tradición histórica, trayendo con si sus respectivas consecuencias. </a:t>
            </a:r>
            <a:endParaRPr lang="es-CO" sz="1050" dirty="0"/>
          </a:p>
        </p:txBody>
      </p:sp>
      <p:cxnSp>
        <p:nvCxnSpPr>
          <p:cNvPr id="19" name="18 Conector recto"/>
          <p:cNvCxnSpPr>
            <a:stCxn id="11" idx="2"/>
          </p:cNvCxnSpPr>
          <p:nvPr/>
        </p:nvCxnSpPr>
        <p:spPr>
          <a:xfrm>
            <a:off x="4439390" y="815474"/>
            <a:ext cx="0" cy="4006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>
            <a:off x="4247964" y="2541011"/>
            <a:ext cx="0" cy="314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>
            <a:off x="2195736" y="3284984"/>
            <a:ext cx="4204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flipV="1">
            <a:off x="4297879" y="3132846"/>
            <a:ext cx="0" cy="7739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>
            <a:off x="6386362" y="3284984"/>
            <a:ext cx="13661" cy="62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flipH="1">
            <a:off x="2182075" y="3284984"/>
            <a:ext cx="13661" cy="62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08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160 Rectángulo"/>
          <p:cNvSpPr/>
          <p:nvPr/>
        </p:nvSpPr>
        <p:spPr>
          <a:xfrm>
            <a:off x="11752" y="1856980"/>
            <a:ext cx="1607920" cy="4775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7" name="96 Rectángulo"/>
          <p:cNvSpPr/>
          <p:nvPr/>
        </p:nvSpPr>
        <p:spPr>
          <a:xfrm>
            <a:off x="3368" y="2617194"/>
            <a:ext cx="1616304" cy="195227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5" name="94 Rectángulo"/>
          <p:cNvSpPr/>
          <p:nvPr/>
        </p:nvSpPr>
        <p:spPr>
          <a:xfrm>
            <a:off x="7981138" y="4302751"/>
            <a:ext cx="1153374" cy="43668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4" name="93 Rectángulo"/>
          <p:cNvSpPr/>
          <p:nvPr/>
        </p:nvSpPr>
        <p:spPr>
          <a:xfrm>
            <a:off x="7981138" y="3439631"/>
            <a:ext cx="1162861" cy="6228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3" name="92 Rectángulo"/>
          <p:cNvSpPr/>
          <p:nvPr/>
        </p:nvSpPr>
        <p:spPr>
          <a:xfrm>
            <a:off x="7981139" y="2206829"/>
            <a:ext cx="1153374" cy="8733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2" name="91 Rectángulo"/>
          <p:cNvSpPr/>
          <p:nvPr/>
        </p:nvSpPr>
        <p:spPr>
          <a:xfrm>
            <a:off x="6003159" y="2816270"/>
            <a:ext cx="1602178" cy="41124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1" name="90 Rectángulo"/>
          <p:cNvSpPr/>
          <p:nvPr/>
        </p:nvSpPr>
        <p:spPr>
          <a:xfrm>
            <a:off x="6019408" y="2296515"/>
            <a:ext cx="1602178" cy="41124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0" name="89 Rectángulo"/>
          <p:cNvSpPr/>
          <p:nvPr/>
        </p:nvSpPr>
        <p:spPr>
          <a:xfrm>
            <a:off x="6498214" y="1802545"/>
            <a:ext cx="1602178" cy="27470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8" name="87 Rectángulo"/>
          <p:cNvSpPr/>
          <p:nvPr/>
        </p:nvSpPr>
        <p:spPr>
          <a:xfrm>
            <a:off x="2835742" y="1897988"/>
            <a:ext cx="1887521" cy="2359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7" name="86 Rectángulo"/>
          <p:cNvSpPr/>
          <p:nvPr/>
        </p:nvSpPr>
        <p:spPr>
          <a:xfrm>
            <a:off x="5572864" y="5873082"/>
            <a:ext cx="1579082" cy="724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6" name="85 Rectángulo"/>
          <p:cNvSpPr/>
          <p:nvPr/>
        </p:nvSpPr>
        <p:spPr>
          <a:xfrm>
            <a:off x="6359858" y="4549177"/>
            <a:ext cx="736046" cy="486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5" name="84 Rectángulo"/>
          <p:cNvSpPr/>
          <p:nvPr/>
        </p:nvSpPr>
        <p:spPr>
          <a:xfrm>
            <a:off x="5619740" y="4563497"/>
            <a:ext cx="656279" cy="472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4" name="83 Rectángulo"/>
          <p:cNvSpPr/>
          <p:nvPr/>
        </p:nvSpPr>
        <p:spPr>
          <a:xfrm>
            <a:off x="4532606" y="5642673"/>
            <a:ext cx="792088" cy="7577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3" name="82 Rectángulo"/>
          <p:cNvSpPr/>
          <p:nvPr/>
        </p:nvSpPr>
        <p:spPr>
          <a:xfrm>
            <a:off x="4467924" y="4639206"/>
            <a:ext cx="792088" cy="7577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2" name="81 Rectángulo"/>
          <p:cNvSpPr/>
          <p:nvPr/>
        </p:nvSpPr>
        <p:spPr>
          <a:xfrm>
            <a:off x="3531820" y="4639207"/>
            <a:ext cx="792088" cy="7577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81" name="80 Rectángulo"/>
          <p:cNvSpPr/>
          <p:nvPr/>
        </p:nvSpPr>
        <p:spPr>
          <a:xfrm>
            <a:off x="2531115" y="6467042"/>
            <a:ext cx="852753" cy="4183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0" name="79 Rectángulo"/>
          <p:cNvSpPr/>
          <p:nvPr/>
        </p:nvSpPr>
        <p:spPr>
          <a:xfrm>
            <a:off x="2531115" y="5715107"/>
            <a:ext cx="852753" cy="584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7" name="76 Rectángulo"/>
          <p:cNvSpPr/>
          <p:nvPr/>
        </p:nvSpPr>
        <p:spPr>
          <a:xfrm>
            <a:off x="1298595" y="5736366"/>
            <a:ext cx="1080120" cy="11171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8" name="77 Rectángulo"/>
          <p:cNvSpPr/>
          <p:nvPr/>
        </p:nvSpPr>
        <p:spPr>
          <a:xfrm>
            <a:off x="2442158" y="5373486"/>
            <a:ext cx="905706" cy="226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9" name="78 Rectángulo"/>
          <p:cNvSpPr/>
          <p:nvPr/>
        </p:nvSpPr>
        <p:spPr>
          <a:xfrm>
            <a:off x="1367644" y="5373486"/>
            <a:ext cx="972108" cy="226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4" name="73 Rectángulo"/>
          <p:cNvSpPr/>
          <p:nvPr/>
        </p:nvSpPr>
        <p:spPr>
          <a:xfrm>
            <a:off x="1674740" y="4546254"/>
            <a:ext cx="1457099" cy="6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5" name="74 Rectángulo"/>
          <p:cNvSpPr/>
          <p:nvPr/>
        </p:nvSpPr>
        <p:spPr>
          <a:xfrm>
            <a:off x="2447764" y="3899721"/>
            <a:ext cx="540060" cy="226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6" name="75 Rectángulo"/>
          <p:cNvSpPr/>
          <p:nvPr/>
        </p:nvSpPr>
        <p:spPr>
          <a:xfrm>
            <a:off x="1698573" y="3854752"/>
            <a:ext cx="641179" cy="294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45 Rectángulo"/>
          <p:cNvSpPr/>
          <p:nvPr/>
        </p:nvSpPr>
        <p:spPr>
          <a:xfrm>
            <a:off x="3599892" y="3861048"/>
            <a:ext cx="1080120" cy="226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70 Rectángulo"/>
          <p:cNvSpPr/>
          <p:nvPr/>
        </p:nvSpPr>
        <p:spPr>
          <a:xfrm>
            <a:off x="5891806" y="3795051"/>
            <a:ext cx="768426" cy="2218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3 CuadroTexto"/>
          <p:cNvSpPr txBox="1"/>
          <p:nvPr/>
        </p:nvSpPr>
        <p:spPr>
          <a:xfrm>
            <a:off x="1763688" y="86530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i="1" dirty="0"/>
              <a:t>Pedro Páramo</a:t>
            </a:r>
            <a:r>
              <a:rPr lang="es-CO" dirty="0"/>
              <a:t> de Juan Rulfo: Un encuentro de voces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847102" y="384587"/>
            <a:ext cx="51845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 smtClean="0"/>
              <a:t>La identidad cultural se da tras la tradición histórica, trayendo con si sus respectivas consecuencias. </a:t>
            </a:r>
            <a:endParaRPr lang="es-CO" sz="105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2339752" y="1095127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 smtClean="0"/>
              <a:t>Encuentro de voces desde la perspectiva individual de los personajes</a:t>
            </a:r>
            <a:endParaRPr lang="es-CO" sz="12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35496" y="1916832"/>
            <a:ext cx="158417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La conformación de la individualidad</a:t>
            </a:r>
          </a:p>
          <a:p>
            <a:endParaRPr lang="es-CO" sz="1100" dirty="0"/>
          </a:p>
          <a:p>
            <a:endParaRPr lang="es-CO" sz="1100" dirty="0" smtClean="0"/>
          </a:p>
          <a:p>
            <a:pPr marL="285750" indent="-285750">
              <a:buFontTx/>
              <a:buChar char="-"/>
            </a:pPr>
            <a:r>
              <a:rPr lang="es-CO" sz="1100" dirty="0" smtClean="0"/>
              <a:t>Los nombres </a:t>
            </a:r>
          </a:p>
          <a:p>
            <a:pPr marL="285750" indent="-285750">
              <a:buFontTx/>
              <a:buChar char="-"/>
            </a:pPr>
            <a:r>
              <a:rPr lang="es-CO" sz="1100" dirty="0" smtClean="0"/>
              <a:t>El personaje condiciona su entorno </a:t>
            </a:r>
          </a:p>
          <a:p>
            <a:pPr marL="285750" indent="-285750">
              <a:buFontTx/>
              <a:buChar char="-"/>
            </a:pPr>
            <a:r>
              <a:rPr lang="es-CO" sz="1100" dirty="0" smtClean="0"/>
              <a:t>El anonimato se rompe </a:t>
            </a:r>
          </a:p>
          <a:p>
            <a:pPr marL="285750" indent="-285750">
              <a:buFontTx/>
              <a:buChar char="-"/>
            </a:pPr>
            <a:r>
              <a:rPr lang="es-CO" sz="1100" dirty="0" smtClean="0"/>
              <a:t>Se presentan voces individualizadas que responden a una misma cultura. </a:t>
            </a:r>
            <a:endParaRPr lang="es-CO" sz="11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2771800" y="1856980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La importancia del nombre </a:t>
            </a:r>
            <a:endParaRPr lang="es-CO" sz="12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2707040" y="243387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“No hay nombres propios más propios que los de la gente de sus libros.”</a:t>
            </a:r>
            <a:endParaRPr lang="es-CO" sz="12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1763688" y="3887470"/>
            <a:ext cx="12241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Pedro        Paramo </a:t>
            </a:r>
            <a:endParaRPr lang="es-CO" sz="11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1763688" y="4148216"/>
            <a:ext cx="6120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Roca</a:t>
            </a:r>
            <a:endParaRPr lang="es-CO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2375756" y="4148216"/>
            <a:ext cx="6120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Frio</a:t>
            </a:r>
            <a:endParaRPr lang="es-CO" sz="11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1619672" y="4553976"/>
            <a:ext cx="15121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La muerte de pedro paramo es el fin de la novela. </a:t>
            </a:r>
            <a:endParaRPr lang="es-CO" sz="11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403648" y="5338806"/>
            <a:ext cx="1152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Miguel Paramo</a:t>
            </a:r>
            <a:endParaRPr lang="es-CO" sz="11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2364884" y="5338806"/>
            <a:ext cx="9829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Juan Preciado</a:t>
            </a:r>
            <a:endParaRPr lang="es-CO" sz="11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2465766" y="5661972"/>
            <a:ext cx="871344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050" dirty="0" smtClean="0"/>
              <a:t>La sangre “Paramo” esta en él. </a:t>
            </a:r>
          </a:p>
          <a:p>
            <a:pPr algn="just"/>
            <a:endParaRPr lang="es-CO" sz="1050" dirty="0"/>
          </a:p>
          <a:p>
            <a:pPr algn="just"/>
            <a:endParaRPr lang="es-CO" sz="1050" dirty="0" smtClean="0"/>
          </a:p>
          <a:p>
            <a:pPr algn="just"/>
            <a:r>
              <a:rPr lang="es-CO" sz="1050" dirty="0" smtClean="0"/>
              <a:t>Muere de frio.</a:t>
            </a:r>
            <a:endParaRPr lang="es-CO" sz="105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1403648" y="5745514"/>
            <a:ext cx="10621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Desde niño estuvo predestinado a ser una mala persona por su Apellido. </a:t>
            </a:r>
            <a:endParaRPr lang="es-CO" sz="11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3527884" y="3872098"/>
            <a:ext cx="1404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Inocencio Osorio</a:t>
            </a:r>
            <a:endParaRPr lang="es-CO" sz="11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3419872" y="4173562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Nombre        Apodo</a:t>
            </a:r>
            <a:endParaRPr lang="es-CO" sz="1100" dirty="0"/>
          </a:p>
        </p:txBody>
      </p:sp>
      <p:sp>
        <p:nvSpPr>
          <p:cNvPr id="30" name="29 CuadroTexto"/>
          <p:cNvSpPr txBox="1"/>
          <p:nvPr/>
        </p:nvSpPr>
        <p:spPr>
          <a:xfrm>
            <a:off x="3491880" y="4663075"/>
            <a:ext cx="7920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Inocencio =</a:t>
            </a:r>
          </a:p>
          <a:p>
            <a:pPr algn="just"/>
            <a:r>
              <a:rPr lang="es-CO" sz="1100" dirty="0" smtClean="0"/>
              <a:t>Inocencia</a:t>
            </a:r>
            <a:endParaRPr lang="es-CO" sz="11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4467924" y="4627533"/>
            <a:ext cx="86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Saltaperico = Liviano y ágil para los brincos</a:t>
            </a:r>
            <a:endParaRPr lang="es-CO" sz="11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4435232" y="5589240"/>
            <a:ext cx="100086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Contradictor con su trabajo de “amansador</a:t>
            </a:r>
            <a:r>
              <a:rPr lang="es-CO" dirty="0" smtClean="0"/>
              <a:t>”</a:t>
            </a:r>
            <a:endParaRPr lang="es-CO" dirty="0"/>
          </a:p>
        </p:txBody>
      </p:sp>
      <p:sp>
        <p:nvSpPr>
          <p:cNvPr id="33" name="32 CuadroTexto"/>
          <p:cNvSpPr txBox="1"/>
          <p:nvPr/>
        </p:nvSpPr>
        <p:spPr>
          <a:xfrm>
            <a:off x="5976156" y="3755282"/>
            <a:ext cx="1404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err="1" smtClean="0"/>
              <a:t>Damasio</a:t>
            </a:r>
            <a:endParaRPr lang="es-CO" sz="1100" dirty="0"/>
          </a:p>
        </p:txBody>
      </p:sp>
      <p:sp>
        <p:nvSpPr>
          <p:cNvPr id="34" name="33 CuadroTexto"/>
          <p:cNvSpPr txBox="1"/>
          <p:nvPr/>
        </p:nvSpPr>
        <p:spPr>
          <a:xfrm>
            <a:off x="5711786" y="4130357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Nombre     Apodo</a:t>
            </a:r>
            <a:endParaRPr lang="es-CO" sz="1100" dirty="0"/>
          </a:p>
        </p:txBody>
      </p:sp>
      <p:sp>
        <p:nvSpPr>
          <p:cNvPr id="36" name="35 CuadroTexto"/>
          <p:cNvSpPr txBox="1"/>
          <p:nvPr/>
        </p:nvSpPr>
        <p:spPr>
          <a:xfrm>
            <a:off x="5580112" y="4591368"/>
            <a:ext cx="871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err="1" smtClean="0"/>
              <a:t>Damasio</a:t>
            </a:r>
            <a:r>
              <a:rPr lang="es-CO" sz="1100" dirty="0" smtClean="0"/>
              <a:t> = Domador</a:t>
            </a:r>
            <a:endParaRPr lang="es-CO" sz="1100" dirty="0"/>
          </a:p>
        </p:txBody>
      </p:sp>
      <p:sp>
        <p:nvSpPr>
          <p:cNvPr id="37" name="36 CuadroTexto"/>
          <p:cNvSpPr txBox="1"/>
          <p:nvPr/>
        </p:nvSpPr>
        <p:spPr>
          <a:xfrm>
            <a:off x="6263680" y="4591368"/>
            <a:ext cx="10446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err="1" smtClean="0"/>
              <a:t>Tilcuate</a:t>
            </a:r>
            <a:r>
              <a:rPr lang="es-CO" sz="1100" dirty="0" smtClean="0"/>
              <a:t> = </a:t>
            </a:r>
            <a:r>
              <a:rPr lang="es-CO" sz="1100" dirty="0" err="1" smtClean="0"/>
              <a:t>Vivora</a:t>
            </a:r>
            <a:r>
              <a:rPr lang="es-CO" sz="1100" dirty="0" smtClean="0"/>
              <a:t> negra</a:t>
            </a:r>
            <a:endParaRPr lang="es-CO" sz="1100" dirty="0"/>
          </a:p>
        </p:txBody>
      </p:sp>
      <p:sp>
        <p:nvSpPr>
          <p:cNvPr id="38" name="37 CuadroTexto"/>
          <p:cNvSpPr txBox="1"/>
          <p:nvPr/>
        </p:nvSpPr>
        <p:spPr>
          <a:xfrm>
            <a:off x="5807008" y="5306854"/>
            <a:ext cx="12888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 smtClean="0"/>
              <a:t>Paradoja</a:t>
            </a:r>
            <a:endParaRPr lang="es-CO" sz="1050" dirty="0"/>
          </a:p>
        </p:txBody>
      </p:sp>
      <p:sp>
        <p:nvSpPr>
          <p:cNvPr id="39" name="38 CuadroTexto"/>
          <p:cNvSpPr txBox="1"/>
          <p:nvPr/>
        </p:nvSpPr>
        <p:spPr>
          <a:xfrm>
            <a:off x="5636154" y="5856496"/>
            <a:ext cx="15914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Lo llaman de forma diferente dependiendo de su cargo.</a:t>
            </a:r>
            <a:endParaRPr lang="es-CO" sz="1100" dirty="0"/>
          </a:p>
        </p:txBody>
      </p:sp>
      <p:sp>
        <p:nvSpPr>
          <p:cNvPr id="40" name="39 CuadroTexto"/>
          <p:cNvSpPr txBox="1"/>
          <p:nvPr/>
        </p:nvSpPr>
        <p:spPr>
          <a:xfrm>
            <a:off x="6444208" y="1815644"/>
            <a:ext cx="33123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La autoconciencia y el otro </a:t>
            </a:r>
            <a:endParaRPr lang="es-CO" sz="1100" dirty="0"/>
          </a:p>
        </p:txBody>
      </p:sp>
      <p:sp>
        <p:nvSpPr>
          <p:cNvPr id="41" name="40 CuadroTexto"/>
          <p:cNvSpPr txBox="1"/>
          <p:nvPr/>
        </p:nvSpPr>
        <p:spPr>
          <a:xfrm>
            <a:off x="6012160" y="2276872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Permite oír el interior del personaje. </a:t>
            </a:r>
            <a:endParaRPr lang="es-CO" sz="1100" dirty="0"/>
          </a:p>
        </p:txBody>
      </p:sp>
      <p:sp>
        <p:nvSpPr>
          <p:cNvPr id="42" name="41 CuadroTexto"/>
          <p:cNvSpPr txBox="1"/>
          <p:nvPr/>
        </p:nvSpPr>
        <p:spPr>
          <a:xfrm>
            <a:off x="6012160" y="2816270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a través del discurso.  </a:t>
            </a:r>
            <a:endParaRPr lang="es-CO" sz="1100" dirty="0"/>
          </a:p>
        </p:txBody>
      </p:sp>
      <p:sp>
        <p:nvSpPr>
          <p:cNvPr id="43" name="42 CuadroTexto"/>
          <p:cNvSpPr txBox="1"/>
          <p:nvPr/>
        </p:nvSpPr>
        <p:spPr>
          <a:xfrm>
            <a:off x="7981139" y="2123886"/>
            <a:ext cx="115337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gestionan los caracteres del personaje y como habrá de expresarse. </a:t>
            </a:r>
          </a:p>
          <a:p>
            <a:pPr algn="just"/>
            <a:endParaRPr lang="es-CO" sz="1100" dirty="0"/>
          </a:p>
          <a:p>
            <a:pPr algn="just"/>
            <a:endParaRPr lang="es-CO" sz="1100" dirty="0" smtClean="0"/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El personaje adquiere vida por si solo</a:t>
            </a:r>
          </a:p>
          <a:p>
            <a:pPr algn="just"/>
            <a:endParaRPr lang="es-CO" sz="1100" dirty="0"/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Solo hay que dejarlo actuar. </a:t>
            </a:r>
            <a:endParaRPr lang="es-CO" sz="1100" dirty="0"/>
          </a:p>
        </p:txBody>
      </p:sp>
      <p:cxnSp>
        <p:nvCxnSpPr>
          <p:cNvPr id="99" name="98 Conector recto"/>
          <p:cNvCxnSpPr/>
          <p:nvPr/>
        </p:nvCxnSpPr>
        <p:spPr>
          <a:xfrm flipH="1">
            <a:off x="827584" y="1196752"/>
            <a:ext cx="1537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100 Conector recto"/>
          <p:cNvCxnSpPr/>
          <p:nvPr/>
        </p:nvCxnSpPr>
        <p:spPr>
          <a:xfrm>
            <a:off x="827584" y="1158359"/>
            <a:ext cx="0" cy="7815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>
            <a:off x="539552" y="2348880"/>
            <a:ext cx="0" cy="268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104 Conector recto"/>
          <p:cNvCxnSpPr/>
          <p:nvPr/>
        </p:nvCxnSpPr>
        <p:spPr>
          <a:xfrm>
            <a:off x="3779912" y="815474"/>
            <a:ext cx="0" cy="2796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106 Conector recto"/>
          <p:cNvCxnSpPr/>
          <p:nvPr/>
        </p:nvCxnSpPr>
        <p:spPr>
          <a:xfrm>
            <a:off x="3715152" y="1412776"/>
            <a:ext cx="0" cy="427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109 Conector recto"/>
          <p:cNvCxnSpPr/>
          <p:nvPr/>
        </p:nvCxnSpPr>
        <p:spPr>
          <a:xfrm>
            <a:off x="3707904" y="2133979"/>
            <a:ext cx="0" cy="358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13 Conector recto"/>
          <p:cNvCxnSpPr/>
          <p:nvPr/>
        </p:nvCxnSpPr>
        <p:spPr>
          <a:xfrm>
            <a:off x="2555776" y="3237335"/>
            <a:ext cx="3027960" cy="98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115 Conector recto"/>
          <p:cNvCxnSpPr/>
          <p:nvPr/>
        </p:nvCxnSpPr>
        <p:spPr>
          <a:xfrm>
            <a:off x="5583736" y="3247157"/>
            <a:ext cx="692283" cy="5478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118 Conector recto"/>
          <p:cNvCxnSpPr/>
          <p:nvPr/>
        </p:nvCxnSpPr>
        <p:spPr>
          <a:xfrm flipH="1">
            <a:off x="2339752" y="3227514"/>
            <a:ext cx="191363" cy="5235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20 Conector recto"/>
          <p:cNvCxnSpPr/>
          <p:nvPr/>
        </p:nvCxnSpPr>
        <p:spPr>
          <a:xfrm>
            <a:off x="3887924" y="3080201"/>
            <a:ext cx="39940" cy="819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122 Conector recto"/>
          <p:cNvCxnSpPr/>
          <p:nvPr/>
        </p:nvCxnSpPr>
        <p:spPr>
          <a:xfrm>
            <a:off x="5711786" y="5035601"/>
            <a:ext cx="444390" cy="3378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124 Conector recto"/>
          <p:cNvCxnSpPr/>
          <p:nvPr/>
        </p:nvCxnSpPr>
        <p:spPr>
          <a:xfrm flipV="1">
            <a:off x="6156176" y="5035601"/>
            <a:ext cx="295280" cy="303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127 Conector recto"/>
          <p:cNvCxnSpPr/>
          <p:nvPr/>
        </p:nvCxnSpPr>
        <p:spPr>
          <a:xfrm>
            <a:off x="6156176" y="5568464"/>
            <a:ext cx="0" cy="4388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129 Conector recto"/>
          <p:cNvCxnSpPr>
            <a:endCxn id="85" idx="0"/>
          </p:cNvCxnSpPr>
          <p:nvPr/>
        </p:nvCxnSpPr>
        <p:spPr>
          <a:xfrm>
            <a:off x="5933981" y="4304367"/>
            <a:ext cx="13899" cy="2591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131 Conector recto"/>
          <p:cNvCxnSpPr>
            <a:endCxn id="37" idx="0"/>
          </p:cNvCxnSpPr>
          <p:nvPr/>
        </p:nvCxnSpPr>
        <p:spPr>
          <a:xfrm>
            <a:off x="6660232" y="4304367"/>
            <a:ext cx="125760" cy="2870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134 Conector recto"/>
          <p:cNvCxnSpPr/>
          <p:nvPr/>
        </p:nvCxnSpPr>
        <p:spPr>
          <a:xfrm flipH="1">
            <a:off x="3707904" y="4304367"/>
            <a:ext cx="7248" cy="4350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136 Conector recto"/>
          <p:cNvCxnSpPr/>
          <p:nvPr/>
        </p:nvCxnSpPr>
        <p:spPr>
          <a:xfrm>
            <a:off x="4439390" y="4391967"/>
            <a:ext cx="240622" cy="2355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Conector recto"/>
          <p:cNvCxnSpPr>
            <a:stCxn id="83" idx="2"/>
          </p:cNvCxnSpPr>
          <p:nvPr/>
        </p:nvCxnSpPr>
        <p:spPr>
          <a:xfrm>
            <a:off x="4863968" y="5396973"/>
            <a:ext cx="0" cy="3485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140 Conector recto"/>
          <p:cNvCxnSpPr>
            <a:endCxn id="74" idx="0"/>
          </p:cNvCxnSpPr>
          <p:nvPr/>
        </p:nvCxnSpPr>
        <p:spPr>
          <a:xfrm>
            <a:off x="1853698" y="4304367"/>
            <a:ext cx="549592" cy="241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144 Conector recto"/>
          <p:cNvCxnSpPr>
            <a:stCxn id="74" idx="0"/>
          </p:cNvCxnSpPr>
          <p:nvPr/>
        </p:nvCxnSpPr>
        <p:spPr>
          <a:xfrm flipV="1">
            <a:off x="2403290" y="4286715"/>
            <a:ext cx="278500" cy="259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146 Conector recto"/>
          <p:cNvCxnSpPr>
            <a:endCxn id="24" idx="0"/>
          </p:cNvCxnSpPr>
          <p:nvPr/>
        </p:nvCxnSpPr>
        <p:spPr>
          <a:xfrm flipH="1">
            <a:off x="1979712" y="5154140"/>
            <a:ext cx="148782" cy="184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148 Conector recto"/>
          <p:cNvCxnSpPr/>
          <p:nvPr/>
        </p:nvCxnSpPr>
        <p:spPr>
          <a:xfrm>
            <a:off x="2128494" y="5154140"/>
            <a:ext cx="553296" cy="184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150 Conector recto"/>
          <p:cNvCxnSpPr>
            <a:stCxn id="79" idx="2"/>
            <a:endCxn id="27" idx="0"/>
          </p:cNvCxnSpPr>
          <p:nvPr/>
        </p:nvCxnSpPr>
        <p:spPr>
          <a:xfrm>
            <a:off x="1853698" y="5600416"/>
            <a:ext cx="81009" cy="1450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152 Conector recto"/>
          <p:cNvCxnSpPr>
            <a:stCxn id="26" idx="0"/>
          </p:cNvCxnSpPr>
          <p:nvPr/>
        </p:nvCxnSpPr>
        <p:spPr>
          <a:xfrm flipV="1">
            <a:off x="2901438" y="5600416"/>
            <a:ext cx="86386" cy="615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154 Conector recto"/>
          <p:cNvCxnSpPr/>
          <p:nvPr/>
        </p:nvCxnSpPr>
        <p:spPr>
          <a:xfrm flipV="1">
            <a:off x="2944631" y="6273678"/>
            <a:ext cx="0" cy="1933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156 Conector recto"/>
          <p:cNvCxnSpPr/>
          <p:nvPr/>
        </p:nvCxnSpPr>
        <p:spPr>
          <a:xfrm>
            <a:off x="6003159" y="1196752"/>
            <a:ext cx="11611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flipH="1">
            <a:off x="7151946" y="1196752"/>
            <a:ext cx="12342" cy="5563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>
            <a:stCxn id="90" idx="1"/>
          </p:cNvCxnSpPr>
          <p:nvPr/>
        </p:nvCxnSpPr>
        <p:spPr>
          <a:xfrm>
            <a:off x="6498214" y="1939900"/>
            <a:ext cx="0" cy="336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165 Conector recto"/>
          <p:cNvCxnSpPr>
            <a:stCxn id="40" idx="0"/>
          </p:cNvCxnSpPr>
          <p:nvPr/>
        </p:nvCxnSpPr>
        <p:spPr>
          <a:xfrm>
            <a:off x="8100392" y="1815644"/>
            <a:ext cx="462176" cy="4612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167 Conector recto"/>
          <p:cNvCxnSpPr>
            <a:stCxn id="92" idx="0"/>
            <a:endCxn id="91" idx="2"/>
          </p:cNvCxnSpPr>
          <p:nvPr/>
        </p:nvCxnSpPr>
        <p:spPr>
          <a:xfrm flipV="1">
            <a:off x="6804248" y="2707759"/>
            <a:ext cx="16249" cy="1085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169 Conector recto"/>
          <p:cNvCxnSpPr/>
          <p:nvPr/>
        </p:nvCxnSpPr>
        <p:spPr>
          <a:xfrm>
            <a:off x="8562568" y="3080201"/>
            <a:ext cx="0" cy="359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171 Conector recto"/>
          <p:cNvCxnSpPr/>
          <p:nvPr/>
        </p:nvCxnSpPr>
        <p:spPr>
          <a:xfrm>
            <a:off x="8562568" y="4062502"/>
            <a:ext cx="0" cy="3165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674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2912</TotalTime>
  <Words>330</Words>
  <Application>Microsoft Office PowerPoint</Application>
  <PresentationFormat>On-screen Show (4:3)</PresentationFormat>
  <Paragraphs>56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Tema de Office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valeria</dc:creator>
  <cp:lastModifiedBy>Olga Lucia Rayo</cp:lastModifiedBy>
  <cp:revision>14</cp:revision>
  <dcterms:created xsi:type="dcterms:W3CDTF">2013-04-08T00:35:25Z</dcterms:created>
  <dcterms:modified xsi:type="dcterms:W3CDTF">2013-04-16T19:31:11Z</dcterms:modified>
</cp:coreProperties>
</file>